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12192000" cy="6858000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Black" panose="020F0502020204030203" pitchFamily="34" charset="0"/>
      <p:bold r:id="rId11"/>
      <p:italic r:id="rId12"/>
      <p:boldItalic r:id="rId13"/>
    </p:embeddedFont>
    <p:embeddedFont>
      <p:font typeface="Lato Heavy" panose="020B0604020202020204" charset="0"/>
      <p:bold r:id="rId14"/>
      <p:italic r:id="rId15"/>
    </p:embeddedFont>
    <p:embeddedFont>
      <p:font typeface="Lato Semibold" panose="020F050202020403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han" initials="KC" lastIdx="1" clrIdx="0">
    <p:extLst>
      <p:ext uri="{19B8F6BF-5375-455C-9EA6-DF929625EA0E}">
        <p15:presenceInfo xmlns:p15="http://schemas.microsoft.com/office/powerpoint/2012/main" userId="S::karen_chan@worldvision.ca::941e7dc9-f86f-448c-8a6d-66b73fe3af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7600C"/>
    <a:srgbClr val="FF6B00"/>
    <a:srgbClr val="FFFFFF"/>
    <a:srgbClr val="00AC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7F18D-E620-7341-8409-ECA53041CBC8}" v="249" dt="2024-03-13T14:50:0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582D-09A2-D140-A9A1-B127977AACC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3AC6-AC47-F742-B148-253F5D7D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843-6EB0-834C-B560-828253C7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D967B-6562-D549-8108-C269C08FB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E024B-1A37-054C-9177-8E22257A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72DF-818B-4C49-85EE-5496FE12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6553-8B6D-104A-830A-1940DF1C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FFDC-EA8C-134C-A155-CA0AC0AA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715CE-238B-2B49-966F-A26A1A80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AF8A-5CAF-BB47-9B7D-58E7CB7F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51005-F74B-B848-A70D-BD14D4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37F32-FD8C-E044-B000-E401B38B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8602E-30AF-824A-A66B-B07F5E104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ED528-4197-5F40-AD50-98408C5E7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2B8C5-862C-AA47-A3A8-0D50F6F1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8042-18DE-F141-BDA2-858BE678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6204-9CF6-3040-95F4-3A08EBFD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2F92-411A-8F4D-915D-88AF5884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B5B5-14EE-C747-AA52-382C04758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8714-0C03-DF4E-8D5F-D873182D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914E6-DF65-F343-8C99-F2D07B59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76F7-67C2-5345-A5B1-1143CE66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0542-8649-8246-B86C-E73DFF09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04819-B8D8-8C45-B6E5-DAB1D59E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06C06-84B2-C046-9EA2-153FA91E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36483-6C01-CE48-8169-3C30A274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3FC9-E67F-CB44-8962-702DF364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EFDF-2AEF-2F4C-A771-B63A9D33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7DD2F-45C3-414A-9DA6-B9D9530AA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2D421-0BAC-D245-B100-4E7AABCE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89A7A-60E0-7B44-B19A-C7CE1D2C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0D45A-5FCC-CD4F-9F35-F6306A20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5C994-0C38-6949-9C87-CD4115C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A470-B302-EB4D-9ED9-9EA9810E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47E78-32F5-784E-9191-0E7CCCAA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B02AA-1CA4-8B47-B0F4-3A620C0BA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0F4B-F60F-F64D-86ED-B37F92E3E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D3AE9-AFC3-5346-8CC5-33E0C0933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272A1-D0E0-474E-A7E0-AC518A8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F4D50-CD50-9F45-A153-2332D53C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A0A51-C27F-934B-B8D5-610A640E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4710-EBE5-1E49-A88E-6DEBC300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9F669-B326-FC48-958A-7E5EDCE2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044E-FC2C-824E-900C-21FA7A1F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7D8C5-1619-3F4B-B31A-7408981C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FC8D8-F1D3-BC4D-B505-47CDACCB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84583-B6C0-C649-A3FF-29DB931D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00E71-40A2-EE45-8D40-B7F8FBEC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158E-11E4-FD4C-A54C-189FE086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4856-85F0-B647-A452-147E3CB9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2196E-0D0D-E247-A4A0-727A47B8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0AC2A-D636-D045-A9D5-63F50164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8B72-1DF9-D242-9B3C-1C27FDF8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42EC5-7480-ED41-AC98-F3CC5F84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18CD-E1ED-E647-8149-CCCA6B71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BC747-597B-8A46-A7E1-D8CCDB9B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3CFB6-98A4-8F45-BD03-7A54E2900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4ABDD-8DB2-C646-B522-CECACD9B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D108-0044-5A4C-91BB-77F1FFF1E35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46D7-E171-C349-ACF9-525098FB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5071-40A8-8346-B8CA-697A5852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D44-921A-174B-B3B6-11365727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43E41-CC63-8A4D-B418-28912AD3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2E6D-1422-D348-9931-F13986768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466D-CCEA-C441-8FB2-C8CA9F165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082D108-0044-5A4C-91BB-77F1FFF1E35C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BD3BC-2661-174B-89D2-B8227D409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ABD00-32DA-CC45-AC80-4D3E3041A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38DACD44-921A-174B-B3B6-1136572717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073CCD2-0AB3-6A48-BF0D-C6615BA00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CEBC00-A48E-8247-BE79-7A060ED39357}"/>
              </a:ext>
            </a:extLst>
          </p:cNvPr>
          <p:cNvSpPr/>
          <p:nvPr/>
        </p:nvSpPr>
        <p:spPr>
          <a:xfrm flipH="1">
            <a:off x="7792322" y="0"/>
            <a:ext cx="4399678" cy="6857999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rgbClr val="000000">
                  <a:alpha val="64707"/>
                </a:srgb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F66F3-1E6D-B940-B00A-B34BC5192A9A}"/>
              </a:ext>
            </a:extLst>
          </p:cNvPr>
          <p:cNvSpPr/>
          <p:nvPr/>
        </p:nvSpPr>
        <p:spPr>
          <a:xfrm>
            <a:off x="0" y="0"/>
            <a:ext cx="4282634" cy="6857999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rgbClr val="000000">
                  <a:alpha val="64707"/>
                </a:srgb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5BF6D0-A95D-464C-A545-3A8A72B79161}"/>
              </a:ext>
            </a:extLst>
          </p:cNvPr>
          <p:cNvSpPr/>
          <p:nvPr/>
        </p:nvSpPr>
        <p:spPr>
          <a:xfrm>
            <a:off x="7871791" y="-11576"/>
            <a:ext cx="4320209" cy="6869575"/>
          </a:xfrm>
          <a:prstGeom prst="rect">
            <a:avLst/>
          </a:prstGeom>
          <a:solidFill>
            <a:srgbClr val="E7600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C8FAD-4807-3140-92FB-1A9F0F68D9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89" y="1342366"/>
            <a:ext cx="2551900" cy="3371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8C4F90-5185-854C-9AB2-1A631EE05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658" y="0"/>
            <a:ext cx="5659921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F585E3-4C9E-AD4E-B024-B8E2F9BB7E63}"/>
              </a:ext>
            </a:extLst>
          </p:cNvPr>
          <p:cNvSpPr txBox="1"/>
          <p:nvPr/>
        </p:nvSpPr>
        <p:spPr>
          <a:xfrm>
            <a:off x="-179358" y="5040900"/>
            <a:ext cx="39203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200" b="1" dirty="0" err="1">
                <a:solidFill>
                  <a:srgbClr val="FFFFFF"/>
                </a:solidFill>
                <a:effectLst/>
                <a:latin typeface="Lato Heavy" panose="020F0502020204030203" pitchFamily="34" charset="77"/>
              </a:rPr>
              <a:t>worldvision.ca</a:t>
            </a:r>
            <a:r>
              <a:rPr lang="en-CA" sz="2200" b="1" dirty="0">
                <a:solidFill>
                  <a:srgbClr val="FFFFFF"/>
                </a:solidFill>
                <a:effectLst/>
                <a:latin typeface="Lato Heavy" panose="020F0502020204030203" pitchFamily="34" charset="77"/>
              </a:rPr>
              <a:t>/global6k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0355C-6A6F-354F-9E32-3B31ADFA1951}"/>
              </a:ext>
            </a:extLst>
          </p:cNvPr>
          <p:cNvSpPr txBox="1"/>
          <p:nvPr/>
        </p:nvSpPr>
        <p:spPr>
          <a:xfrm>
            <a:off x="8329532" y="1287350"/>
            <a:ext cx="3804593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sz="4400" b="1" spc="100" dirty="0">
                <a:solidFill>
                  <a:srgbClr val="FFFFFF"/>
                </a:solidFill>
                <a:effectLst/>
                <a:latin typeface="Lato Black" panose="020F0502020204030203" pitchFamily="34" charset="77"/>
              </a:rPr>
              <a:t>LET’S CELEBRATE!</a:t>
            </a:r>
            <a:endParaRPr lang="en-CA" sz="4400" b="1" spc="100" dirty="0">
              <a:solidFill>
                <a:srgbClr val="FFFFFF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C186F-4537-CA44-98C1-EEE6CF8DA5EE}"/>
              </a:ext>
            </a:extLst>
          </p:cNvPr>
          <p:cNvSpPr/>
          <p:nvPr/>
        </p:nvSpPr>
        <p:spPr>
          <a:xfrm>
            <a:off x="8330237" y="3072329"/>
            <a:ext cx="3861764" cy="868101"/>
          </a:xfrm>
          <a:prstGeom prst="rect">
            <a:avLst/>
          </a:pr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CA" sz="5200" b="1" spc="100" dirty="0">
                <a:solidFill>
                  <a:srgbClr val="FFFFFF"/>
                </a:solidFill>
                <a:latin typeface="Lato Heavy" panose="020F0502020204030203" pitchFamily="34" charset="77"/>
              </a:rPr>
              <a:t>$00,000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6357A-D473-F342-A2E1-AA3600EB943E}"/>
              </a:ext>
            </a:extLst>
          </p:cNvPr>
          <p:cNvSpPr txBox="1"/>
          <p:nvPr/>
        </p:nvSpPr>
        <p:spPr>
          <a:xfrm>
            <a:off x="8329532" y="2726162"/>
            <a:ext cx="22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spc="200" dirty="0">
                <a:solidFill>
                  <a:srgbClr val="FFFFFF"/>
                </a:solidFill>
                <a:effectLst/>
                <a:latin typeface="Lato Heavy" panose="020F0502020204030203" pitchFamily="34" charset="77"/>
              </a:rPr>
              <a:t>WE RAISED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84D06-E821-8A43-80CA-66E2B178FA61}"/>
              </a:ext>
            </a:extLst>
          </p:cNvPr>
          <p:cNvSpPr/>
          <p:nvPr/>
        </p:nvSpPr>
        <p:spPr>
          <a:xfrm>
            <a:off x="9090212" y="4224760"/>
            <a:ext cx="3101789" cy="91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CA" b="1" dirty="0">
                <a:solidFill>
                  <a:srgbClr val="FFFFFF"/>
                </a:solidFill>
                <a:effectLst/>
                <a:latin typeface="Lato Semibold" panose="020F0502020204030203" pitchFamily="34" charset="77"/>
              </a:rPr>
              <a:t>Every $50 raised means </a:t>
            </a:r>
            <a:br>
              <a:rPr lang="en-CA" b="1" dirty="0">
                <a:solidFill>
                  <a:srgbClr val="FFFFFF"/>
                </a:solidFill>
                <a:effectLst/>
                <a:latin typeface="Lato Semibold" panose="020F0502020204030203" pitchFamily="34" charset="77"/>
              </a:rPr>
            </a:br>
            <a:r>
              <a:rPr lang="en-CA" b="1" dirty="0">
                <a:solidFill>
                  <a:srgbClr val="FFFFFF"/>
                </a:solidFill>
                <a:effectLst/>
                <a:latin typeface="Lato Semibold" panose="020F0502020204030203" pitchFamily="34" charset="77"/>
              </a:rPr>
              <a:t>1 more person received </a:t>
            </a:r>
            <a:br>
              <a:rPr lang="en-CA" b="1" dirty="0">
                <a:solidFill>
                  <a:srgbClr val="FFFFFF"/>
                </a:solidFill>
                <a:effectLst/>
                <a:latin typeface="Lato Semibold" panose="020F0502020204030203" pitchFamily="34" charset="77"/>
              </a:rPr>
            </a:br>
            <a:r>
              <a:rPr lang="en-CA" b="1" dirty="0">
                <a:solidFill>
                  <a:srgbClr val="FFFFFF"/>
                </a:solidFill>
                <a:effectLst/>
                <a:latin typeface="Lato Semibold" panose="020F0502020204030203" pitchFamily="34" charset="77"/>
              </a:rPr>
              <a:t>access to clean water. </a:t>
            </a:r>
            <a:endParaRPr lang="en-CA" sz="5400" b="1" spc="100" dirty="0">
              <a:solidFill>
                <a:srgbClr val="FFFFFF"/>
              </a:solidFill>
              <a:latin typeface="Lato Heavy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F3B8B-19A6-6B41-825C-D3E74974C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2839" y="433343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AF89ADE71D24CAD578BC43A15F544" ma:contentTypeVersion="18" ma:contentTypeDescription="Create a new document." ma:contentTypeScope="" ma:versionID="b80909e08fd9bcea766e07d9d61d219e">
  <xsd:schema xmlns:xsd="http://www.w3.org/2001/XMLSchema" xmlns:xs="http://www.w3.org/2001/XMLSchema" xmlns:p="http://schemas.microsoft.com/office/2006/metadata/properties" xmlns:ns1="http://schemas.microsoft.com/sharepoint/v3" xmlns:ns2="432bd74e-5f6b-4cba-ae54-b750e4314036" xmlns:ns3="1e992ac3-1b6d-45aa-bd77-6380cbc44471" targetNamespace="http://schemas.microsoft.com/office/2006/metadata/properties" ma:root="true" ma:fieldsID="49a5bb268fba474f35ccda5432ab2140" ns1:_="" ns2:_="" ns3:_="">
    <xsd:import namespace="http://schemas.microsoft.com/sharepoint/v3"/>
    <xsd:import namespace="432bd74e-5f6b-4cba-ae54-b750e4314036"/>
    <xsd:import namespace="1e992ac3-1b6d-45aa-bd77-6380cbc444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bd74e-5f6b-4cba-ae54-b750e4314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0d369a9-70d6-4056-9f24-cd5609171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SourceURL" ma:index="25" nillable="true" ma:displayName="Source URL" ma:format="Dropdown" ma:list="cd41e3b2-c770-4539-877e-221f58db0dcf" ma:internalName="SourceURL" ma:showField="_OriginalSourceUrl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92ac3-1b6d-45aa-bd77-6380cbc444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fcae521-7a8b-4fb6-ad12-58c94132a967}" ma:internalName="TaxCatchAll" ma:showField="CatchAllData" ma:web="1e992ac3-1b6d-45aa-bd77-6380cbc44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ourceURL xmlns="432bd74e-5f6b-4cba-ae54-b750e4314036" xsi:nil="true"/>
    <_ip_UnifiedCompliancePolicyProperties xmlns="http://schemas.microsoft.com/sharepoint/v3" xsi:nil="true"/>
    <TaxCatchAll xmlns="1e992ac3-1b6d-45aa-bd77-6380cbc44471" xsi:nil="true"/>
    <lcf76f155ced4ddcb4097134ff3c332f xmlns="432bd74e-5f6b-4cba-ae54-b750e4314036">
      <Terms xmlns="http://schemas.microsoft.com/office/infopath/2007/PartnerControls"/>
    </lcf76f155ced4ddcb4097134ff3c332f>
    <SharedWithUsers xmlns="1e992ac3-1b6d-45aa-bd77-6380cbc44471">
      <UserInfo>
        <DisplayName>Janise Somer</DisplayName>
        <AccountId>268</AccountId>
        <AccountType/>
      </UserInfo>
      <UserInfo>
        <DisplayName>Karen Chan</DisplayName>
        <AccountId>89</AccountId>
        <AccountType/>
      </UserInfo>
      <UserInfo>
        <DisplayName>Rebekah Gosyne</DisplayName>
        <AccountId>1004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04F50-C09D-43FB-836F-11885672B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2bd74e-5f6b-4cba-ae54-b750e4314036"/>
    <ds:schemaRef ds:uri="1e992ac3-1b6d-45aa-bd77-6380cbc44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51FE39-7C9B-4525-BCE9-69A1D5448BE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e992ac3-1b6d-45aa-bd77-6380cbc44471"/>
    <ds:schemaRef ds:uri="432bd74e-5f6b-4cba-ae54-b750e431403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3CF797-D35C-4454-949D-625C162AFB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Chan</dc:creator>
  <cp:lastModifiedBy>Karen Chan</cp:lastModifiedBy>
  <cp:revision>6</cp:revision>
  <dcterms:created xsi:type="dcterms:W3CDTF">2023-11-28T19:42:09Z</dcterms:created>
  <dcterms:modified xsi:type="dcterms:W3CDTF">2024-03-13T16:52:41Z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0x0101000A3AF89ADE71D24CAD578BC43A15F544</vt:lpwstr>
  </property>
  <property fmtid="{D5CDD505-2E9C-101B-9397-08002B2CF9AE}" pid="3" name="MediaServiceImageTags">
    <vt:lpwstr/>
  </property>
</Properties>
</file>